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6" r:id="rId3"/>
    <p:sldId id="307" r:id="rId4"/>
    <p:sldId id="310" r:id="rId5"/>
    <p:sldId id="311" r:id="rId6"/>
    <p:sldId id="338" r:id="rId7"/>
    <p:sldId id="308" r:id="rId8"/>
    <p:sldId id="306" r:id="rId9"/>
    <p:sldId id="337" r:id="rId10"/>
    <p:sldId id="312" r:id="rId11"/>
    <p:sldId id="313" r:id="rId12"/>
    <p:sldId id="328" r:id="rId13"/>
    <p:sldId id="329" r:id="rId14"/>
    <p:sldId id="314" r:id="rId15"/>
    <p:sldId id="322" r:id="rId16"/>
    <p:sldId id="323" r:id="rId17"/>
    <p:sldId id="321" r:id="rId18"/>
    <p:sldId id="266" r:id="rId19"/>
    <p:sldId id="319" r:id="rId20"/>
    <p:sldId id="320" r:id="rId21"/>
    <p:sldId id="318" r:id="rId22"/>
    <p:sldId id="324" r:id="rId23"/>
    <p:sldId id="330" r:id="rId24"/>
    <p:sldId id="271" r:id="rId25"/>
    <p:sldId id="339" r:id="rId26"/>
    <p:sldId id="325" r:id="rId27"/>
    <p:sldId id="288" r:id="rId28"/>
    <p:sldId id="346" r:id="rId29"/>
    <p:sldId id="349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7985" autoAdjust="0"/>
  </p:normalViewPr>
  <p:slideViewPr>
    <p:cSldViewPr>
      <p:cViewPr>
        <p:scale>
          <a:sx n="46" d="100"/>
          <a:sy n="46" d="100"/>
        </p:scale>
        <p:origin x="-3504" y="-16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946A-7BE8-4E46-A4B2-EEA69416B90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04B-697A-42E9-8877-CD181CE0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высшем уровне государственной власти признается, что формирование здоровья ребенка – одна из важнейших задач для школы. Это достигается 3 путями: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1.Создание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здоровьесберегающей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образовательной среды.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2.Формирование здорового образа жизни у учащихся.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3.Организация оздоровительной работы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собственном примере</a:t>
            </a:r>
            <a:r>
              <a:rPr lang="ru-RU" baseline="0" dirty="0" smtClean="0"/>
              <a:t> учителя демонстрируют активный стиль жизни и отсутствие вредных привычек. Экспериментально мной введен метод наказания в виде отжиманий и приседаний за ненормативную лексику. Этот метод дети уже используют в общении между собой и вне школы.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Наиболее важными перспективными направлениями формирования ЗОЖ являются:</a:t>
            </a:r>
            <a:r>
              <a:rPr lang="ru-RU" baseline="0" dirty="0" smtClean="0"/>
              <a:t> 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рганизация двигательной активности старшеклассников в перемену,</a:t>
            </a:r>
            <a:r>
              <a:rPr lang="ru-RU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необходимо для выброса отрицательных эмоций в допустимой форме;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создание базы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демонстрационных пособий по охране труда и ЗОЖ;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разработка специальных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физкультминуток для уроках столярного дела (совместно с медицинскими работниками).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выяснения некоторых вопросов ЗОЖ у детей нашей школы проведено анкетирование</a:t>
            </a:r>
            <a:r>
              <a:rPr lang="ru-RU" baseline="0" dirty="0" smtClean="0"/>
              <a:t> 40 учащихся 6, 7, 8 и 10 классов.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Большинство детей считают, что ведут ЗОЖ.</a:t>
            </a:r>
            <a:r>
              <a:rPr lang="ru-RU" b="0" baseline="0" dirty="0" smtClean="0"/>
              <a:t> </a:t>
            </a:r>
            <a:r>
              <a:rPr lang="ru-RU" b="0" dirty="0" smtClean="0"/>
              <a:t>При этом,</a:t>
            </a:r>
            <a:r>
              <a:rPr lang="ru-RU" b="0" baseline="0" dirty="0" smtClean="0"/>
              <a:t> по данным </a:t>
            </a:r>
            <a:r>
              <a:rPr lang="ru-RU" sz="1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диспансерных осмотров только треть имеют  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нормальное физическое развитие, у двух третьих выявлена патология 3 и более систем.</a:t>
            </a:r>
            <a:r>
              <a:rPr lang="ru-RU" sz="1200" b="0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Каждый пятый опрошенный ученик нашей школы не имеет гигиенических навыков. Чуть менее половины недостаточно спят. При этом  важность сна для растущего организма колоссальна: во время сна вырабатывается не только гормон роста, но и другие биологически активные вещества, без которых невозможна полноценная жизнедеятельность организма.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Только</a:t>
            </a:r>
            <a:r>
              <a:rPr lang="ru-RU" baseline="0" dirty="0" smtClean="0"/>
              <a:t> н</a:t>
            </a:r>
            <a:r>
              <a:rPr lang="ru-RU" dirty="0" smtClean="0"/>
              <a:t>емногим больше половины детей ежедневно употребляют в пищу овощи, хотя мы видим, что в пищевой пирамиде они занимают второе место. При этом треть детей обычно едят овощи в школьной столовой. Можно предполагать</a:t>
            </a:r>
            <a:r>
              <a:rPr lang="ru-RU" baseline="0" dirty="0" smtClean="0"/>
              <a:t> об отсутствии </a:t>
            </a:r>
            <a:r>
              <a:rPr lang="ru-RU" dirty="0" smtClean="0"/>
              <a:t>культуры питания в семьях наших учеников.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Отрадно отметить, что только пятая часть детей нашей школы отметили, что </a:t>
            </a:r>
            <a:r>
              <a:rPr lang="ru-RU" sz="1200" b="0" dirty="0" smtClean="0">
                <a:solidFill>
                  <a:srgbClr val="1F497D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часто испытывают отрицательные эмоции.  Плохо то, что свое свободное время большинство детей проводят за телевизором и компьютером, не получая двигательной разрядки.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Гиподинамия и накопление избыточной массы тела приводят к </a:t>
            </a:r>
            <a:r>
              <a:rPr lang="ru-RU" baseline="0" dirty="0" smtClean="0"/>
              <a:t>мышечной слабости и нежеланию активно двигаться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</a:t>
            </a:r>
            <a:r>
              <a:rPr lang="ru-RU" baseline="0" dirty="0" smtClean="0"/>
              <a:t> образом, создается замкнутый круг: </a:t>
            </a:r>
            <a:r>
              <a:rPr lang="ru-RU" dirty="0" smtClean="0"/>
              <a:t>формирование пассивного стиля поведения </a:t>
            </a:r>
            <a:r>
              <a:rPr lang="ru-RU" baseline="0" dirty="0" smtClean="0"/>
              <a:t>приводит к заболеваниям, при которых противопоказаны физические нагрузки. Не случайно, в последних высказываниях президента РФ В.В. Путина звучит мысль о том, что не должно быть школьников, полностью освобожденных от уроков физкультуры.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Согласно нормативным документам, необходимо</a:t>
            </a:r>
            <a:r>
              <a:rPr lang="ru-RU" baseline="0" dirty="0" smtClean="0"/>
              <a:t> ограничивать использование детьми компьютеров. Даже старшеклассникам нельзя им пользоваться более 50 минут в день. Бесспорен вред бесконтрольного пользования Интернетом.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Здоровьесберегающая</a:t>
            </a:r>
            <a:r>
              <a:rPr lang="ru-RU" dirty="0" smtClean="0"/>
              <a:t> образовательная среда включает в себя соблюдение </a:t>
            </a:r>
            <a:r>
              <a:rPr lang="ru-RU" dirty="0" err="1" smtClean="0"/>
              <a:t>СанПинов</a:t>
            </a:r>
            <a:r>
              <a:rPr lang="ru-RU" dirty="0" smtClean="0"/>
              <a:t>, обеспечение учащихся питанием, двигательной активностью</a:t>
            </a:r>
            <a:r>
              <a:rPr lang="ru-RU" baseline="0" dirty="0" smtClean="0"/>
              <a:t> и применение охранительных технологий обучения.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вреде сотовых телефонов знают все. В Европе на законодательном уровне планируется запретить сотовые телефоны детям до 15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Только</a:t>
            </a:r>
            <a:r>
              <a:rPr lang="ru-RU" baseline="0" dirty="0" smtClean="0"/>
              <a:t> 3 ребенка из 40 опрошенных отметили, что курят. Такой низкий процент курящих может быть связан с тем, что курить становится «не модно», а также с активной борьбой с этой вредной привычкой.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альтернативу курению можно выбрать фрукты, цена кг которых равна пачке сигарет.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вреде алкоголя известно всем, но удивительно то, что,</a:t>
            </a:r>
            <a:r>
              <a:rPr lang="ru-RU" baseline="0" dirty="0" smtClean="0"/>
              <a:t> по статистике, большинство подростков с ним знакомят сами родители.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Основными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признаками употребления ребенком наркотиков являются: </a:t>
            </a:r>
            <a:r>
              <a:rPr lang="ru-RU" sz="12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резкие и ничем не объяснимые перепады настроения, нарушение привычного ритма сна и внезапное изменение аппетита.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здоровье и ЗОЖ половина наших учеников узнают от учителей.</a:t>
            </a:r>
            <a:r>
              <a:rPr lang="ru-RU" baseline="0" dirty="0" smtClean="0"/>
              <a:t> Этот показатель в 5 раз выше, чем в массовых школах. Следовательно, наши усилия не  проходят даром.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образом, образ жизни человека может</a:t>
            </a:r>
            <a:r>
              <a:rPr lang="ru-RU" baseline="0" dirty="0" smtClean="0"/>
              <a:t> способствовать как улучшению, так и ухудшению его врожденного здоровья. Но ЗОЖ – это привычка, на формирование которой необходимо длительное время. По данным английских ученых – в среднем больше 2 месяцев при ежедневном повторении.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уроках столярного дела </a:t>
            </a:r>
            <a:r>
              <a:rPr lang="ru-RU" dirty="0" err="1" smtClean="0"/>
              <a:t>здоровьесберегающими</a:t>
            </a:r>
            <a:r>
              <a:rPr lang="ru-RU" dirty="0" smtClean="0"/>
              <a:t> факторами являются: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наличие индивидуальной спец.одежды, постоянных рабочих мест и ежедневное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повторение правил техники безопасности, что 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обеспечивает выработку динамического стереотипа поведения;</a:t>
            </a:r>
          </a:p>
          <a:p>
            <a:pPr>
              <a:buFontTx/>
              <a:buChar char="-"/>
            </a:pP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мена видов деятельности в течение урока, систематическая двигательная нагрузка способствуют тренировке переключаемости и профилактике длительного нахождения в вынужденной позе.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Использование таких образовательных технологий, как бригадный метод работы,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работа в паре,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взаимопомощь,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коллективное обсуждение оценок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также являются положительными факторами обучения.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Индивидуальный подход к оценке результатов труда учащихся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безусловно, является </a:t>
            </a:r>
            <a:r>
              <a:rPr lang="ru-RU" baseline="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здоровьесберегающим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фактором, но в том случае, если не создаются ситуации ложного успеха. Когда ребенок уходит от этого учителя (к другому учителю, в ПТУ или на производство) завышенная самооценка своих способностей может сыграть с ним злую шутку.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 </a:t>
            </a:r>
            <a:r>
              <a:rPr lang="ru-RU" dirty="0" err="1" smtClean="0"/>
              <a:t>здоровьезатратным</a:t>
            </a:r>
            <a:r>
              <a:rPr lang="ru-RU" dirty="0" smtClean="0"/>
              <a:t> факторам можно отнести н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ерегулируемые верстаки. Закрепление рабочих мест не способствует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ротации учащихся в течении учебного года. Кроме того, нет специально разработанных физкультминуток для использования на уроках столярного дела. Для старшеклассников не организуются подвижные игры в перемену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вследствие отсутствия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оборудования и игровой зоны.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Вторым пунктом системы охраны здоровья учащихся является</a:t>
            </a:r>
            <a:r>
              <a:rPr lang="ru-RU" baseline="0" dirty="0" smtClean="0"/>
              <a:t> формирование ЗОЖ. </a:t>
            </a:r>
            <a:r>
              <a:rPr lang="ru-RU" dirty="0" smtClean="0"/>
              <a:t>Необходимо как можно раньше начинать</a:t>
            </a:r>
            <a:r>
              <a:rPr lang="ru-RU" baseline="0" dirty="0" smtClean="0"/>
              <a:t> формировать ЗОЖ у ребенка. Во-первых, образ жизни наполовину определяет уровень здоровья человека. Во-вторых, возраст до 15 лет с точки зрения формирования здоровья более важен, чем с 15 до 60 лет. В-третьих, современные школьники не нацелены на улучшение своего здоровья.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Формирование ЗОЖ в школе проводится через мотивацию на здоровье, гигиеническое образование, воспитание здорового поведения в детях и их родителях. Учитывая, что дети подражательны, личный пример педагогов здесь должен быть основой.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Воспитательная работа в</a:t>
            </a:r>
            <a:r>
              <a:rPr lang="ru-RU" baseline="0" dirty="0" smtClean="0"/>
              <a:t> школах проводится в виде уроков здоровья, творческих конкурсов, тренингов.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Здоровый образ жизни включает в себя: соблюдение режима дня и норм гигиены, рациональное питание, высокую двигательную активность, пребывание на свежем воздухе не менее 3 часов в день, гармоничные отношения с окружающими и отсутствие вредных привычек.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уроках</a:t>
            </a:r>
            <a:r>
              <a:rPr lang="ru-RU" baseline="0" dirty="0" smtClean="0"/>
              <a:t> столярного дела ведется тщательный контроль за соблюдением гигиенических правил, особенно это касается мытья рук, места приема пищи и порядка на рабочем месте.</a:t>
            </a:r>
          </a:p>
          <a:p>
            <a:r>
              <a:rPr lang="ru-RU" baseline="0" dirty="0" smtClean="0"/>
              <a:t>Санпросвет работа обычно ведется по актуальным для подростков темам.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04B-697A-42E9-8877-CD181CE09A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3" Type="http://schemas.openxmlformats.org/officeDocument/2006/relationships/image" Target="../media/image15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0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ages.elega.com.ua/b/2e/2274770/podgotovka-k-vno-po-matematike-g-doneck-f2274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6077"/>
            <a:ext cx="6096000" cy="4191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686800" cy="3733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Система работы по формированию ценности здоровья и здорового образа жизни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4800600"/>
            <a:ext cx="3124200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Учитель технологии ОГКОУ «Ивановская коррекционная школа № 1»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Салов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А.В.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nsar.ru/uploads/imagesb/2012/11/198dc4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933" y="4648199"/>
            <a:ext cx="2031067" cy="2209801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4" name="Picture 2" descr="http://clubfile.ru/files/Moydodir-0-05-49-8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0"/>
            <a:ext cx="3429000" cy="257382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Формирование ЗОЖ на уроках столярного дела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Контроль за соблюдением гигиенических норм и разъяснение необходимости их соблюдения: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регулярное проветривание класса;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мытье рук перед едой;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ношение «второй» обуви;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соблюдение порядка на рабочем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месте;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соблюдение чистоты спец. одежды.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Проведение санпросвет работы: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культура питания (о вреде частых перекусов,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фаст-фудов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газированных напитков и т.д.;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вреде курения, алкоголя и употребления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психоактивных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веществ;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последствия гиподинамии;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вреде использования компьютеров, телефонов и других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гаджетов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10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foto/c/1/apps/4/622/4622198_c43786bdff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91424"/>
            <a:ext cx="2152090" cy="26851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nn.all-gorod.ru/pictures/c4ca4238a0b923820dcc509a6f75849b_189810.jpg"/>
          <p:cNvPicPr>
            <a:picLocks noChangeAspect="1" noChangeArrowheads="1"/>
          </p:cNvPicPr>
          <p:nvPr/>
        </p:nvPicPr>
        <p:blipFill>
          <a:blip r:embed="rId4"/>
          <a:srcRect l="5454" r="18182" b="6627"/>
          <a:stretch>
            <a:fillRect/>
          </a:stretch>
        </p:blipFill>
        <p:spPr bwMode="auto">
          <a:xfrm>
            <a:off x="5661034" y="3352800"/>
            <a:ext cx="3482966" cy="350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Собственный пример ЗОЖ: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активный стиль жизни;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позитивная жизненная позиция;</a:t>
            </a:r>
          </a:p>
          <a:p>
            <a:pPr marL="514350" indent="-51435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отсутствие вредных привычек.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Борьба с вредными привычками – применение «двигательных наказаний» за ненормативную лексику: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воспитательное воздействие;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физическая разрядка;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выход отрицательных эмоций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 допустимой форме;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само- и взаимоконтроль.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Формирование ЗОЖ на уроках столярного дела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11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24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Перспективы направления формирования ЗОЖ у детей на уроках столярного дела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6783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в классах регулируемых верстаков.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физкультминуток для использования на уроках столярного дела.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двигательной активности старшеклассников в перемену.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базы демонстрационных пособий по охране труда.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Внедрение системы поощрения учащихся и педагогов за ведение ЗОЖ и отсутствие вредных привычек.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12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72820"/>
          <a:ext cx="9144000" cy="608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2514600"/>
              </a:tblGrid>
              <a:tr h="3257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Вопрос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Ведут ЗОЖ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90,0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 свободное время гуляют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67,5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3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 свободное время смотрят телевизор, играют в компьютер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 свободное время  общаются с друзьями по телефону, интернету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42,5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 свободное время  занимаются физкультурой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 свободное время  читают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Ложатся спать после 22.30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42,5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Умываются реже 2 раз в день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22,5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Ежедневно употребляют овощи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57,5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Обычно едят овощи дома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77,5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Обычно едят овощи в школьной столовой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Курят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Часто испытывают отрицательные эмоции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 нравится учиться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 здоровье и ЗОЖ узнают от родителей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7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 здоровье и ЗОЖ узнают от  учителей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52,7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3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 здоровье и ЗОЖ узнают от  врачей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40,0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данным анкетирования обучающихся (40 учеников 6, 7, 8 и 10 классов)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9750" l="0" r="98667">
                        <a14:backgroundMark x1="12000" y1="14250" x2="89167" y2="7500"/>
                        <a14:backgroundMark x1="6667" y1="7500" x2="7500" y2="36750"/>
                        <a14:backgroundMark x1="11167" y1="39000" x2="8167" y2="54750"/>
                        <a14:backgroundMark x1="56167" y1="88500" x2="80833" y2="80750"/>
                        <a14:backgroundMark x1="49500" y1="24500" x2="97333" y2="22250"/>
                        <a14:backgroundMark x1="48000" y1="21000" x2="47167" y2="34500"/>
                        <a14:backgroundMark x1="50167" y1="47000" x2="50167" y2="76250"/>
                        <a14:backgroundMark x1="3000" y1="51500" x2="1500" y2="6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6" t="13157" r="50000"/>
          <a:stretch/>
        </p:blipFill>
        <p:spPr>
          <a:xfrm flipH="1">
            <a:off x="3657600" y="4803503"/>
            <a:ext cx="1600200" cy="2054497"/>
          </a:xfrm>
          <a:prstGeom prst="rect">
            <a:avLst/>
          </a:prstGeom>
        </p:spPr>
      </p:pic>
      <p:pic>
        <p:nvPicPr>
          <p:cNvPr id="5" name="Picture 2" descr="http://www.sok.by/upload/img/Articles/2010/poleznoe/09/pediatr/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6" y="4922231"/>
            <a:ext cx="3023634" cy="19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21696"/>
            <a:ext cx="2182528" cy="27363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90,0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% опрошенных учеников школы считают, что ведут здоровый образ жизни</a:t>
            </a:r>
          </a:p>
          <a:p>
            <a:pPr algn="ctr" fontAlgn="t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данным врача-педиатра </a:t>
            </a:r>
          </a:p>
          <a:p>
            <a:pPr algn="ctr" fontAlgn="t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школьного мед. кабинета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нормальное физическое развитие	           37,3%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патология зрения	                                            32,4%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патология опорно-двигательного аппарата	60,6%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заболевания мочевыделительной системы	34,5%	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заболевания нервной системы	                      85,8%	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заболевания эндокринной системы  	           22,5%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fontAlgn="t">
              <a:buNone/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fontAlgn="t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4" descr="Картинка 43 из 2830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8" t="20707" r="15834" b="9311"/>
          <a:stretch/>
        </p:blipFill>
        <p:spPr bwMode="auto">
          <a:xfrm>
            <a:off x="7467600" y="4871073"/>
            <a:ext cx="1295400" cy="198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4400" y="632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14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ortalik.flyfm.net/uploads/=0=0=0=0/2010-12/1292436108_2fotoprikoly591.jpeg"/>
          <p:cNvPicPr>
            <a:picLocks noChangeAspect="1" noChangeArrowheads="1"/>
          </p:cNvPicPr>
          <p:nvPr/>
        </p:nvPicPr>
        <p:blipFill>
          <a:blip r:embed="rId3"/>
          <a:srcRect l="23245" r="7022"/>
          <a:stretch>
            <a:fillRect/>
          </a:stretch>
        </p:blipFill>
        <p:spPr bwMode="auto">
          <a:xfrm>
            <a:off x="5486400" y="3124199"/>
            <a:ext cx="3657600" cy="37338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www.kazved.ru/uploadimg/150715_220031_x_efe9bfc2.jpg"/>
          <p:cNvPicPr>
            <a:picLocks noChangeAspect="1" noChangeArrowheads="1"/>
          </p:cNvPicPr>
          <p:nvPr/>
        </p:nvPicPr>
        <p:blipFill>
          <a:blip r:embed="rId4"/>
          <a:srcRect l="21308" r="7022"/>
          <a:stretch>
            <a:fillRect/>
          </a:stretch>
        </p:blipFill>
        <p:spPr bwMode="auto">
          <a:xfrm>
            <a:off x="6324600" y="533400"/>
            <a:ext cx="2819400" cy="23336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22,5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%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учеников умываются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реже 2 раз в день.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42,5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%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учащихся мало спят.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        Последствия недосыпания: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повышенная утомляемость;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замедленные мыслительные процессы;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переедание;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медленный рост у детей;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быстрое старение у взрослых.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Потребность в сне составляет: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7-12 лет – 9-10 часов;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13-14 лет – 9-9,5 часов;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15-16 лет – 8,5-9 часов.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Спать нужно ложиться до 22.30!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15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4 из 14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1 из 3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18843" y="1752601"/>
            <a:ext cx="3525157" cy="5105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14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Только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57,5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% учеников школы ежедневно употребляют овощи.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Дети обычно едят овощи: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77,5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школьной столовой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30,0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16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ros-idea.ru/data/3.jpg"/>
          <p:cNvPicPr>
            <a:picLocks noChangeAspect="1" noChangeArrowheads="1"/>
          </p:cNvPicPr>
          <p:nvPr/>
        </p:nvPicPr>
        <p:blipFill>
          <a:blip r:embed="rId3" cstate="print"/>
          <a:srcRect l="17433" r="8959"/>
          <a:stretch>
            <a:fillRect/>
          </a:stretch>
        </p:blipFill>
        <p:spPr bwMode="auto">
          <a:xfrm>
            <a:off x="6011057" y="838200"/>
            <a:ext cx="3132943" cy="2514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85" t="6371" r="9889"/>
          <a:stretch/>
        </p:blipFill>
        <p:spPr>
          <a:xfrm>
            <a:off x="3276600" y="4654226"/>
            <a:ext cx="2989405" cy="2203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995" b="99252" l="748" r="9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560065"/>
            <a:ext cx="3001516" cy="2253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047488"/>
            <a:ext cx="2057400" cy="18105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свободное время предпочитают: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гулять – </a:t>
            </a:r>
            <a:r>
              <a:rPr lang="ru-RU" sz="2600" dirty="0" smtClean="0">
                <a:solidFill>
                  <a:srgbClr val="FF0000"/>
                </a:solidFill>
                <a:latin typeface="Arial Black" pitchFamily="34" charset="0"/>
              </a:rPr>
              <a:t>67,5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%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заниматься физкультурой –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17,5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%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читать –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5,0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смотреть телевизор, играть в компьютер –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75,0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%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общаться с друзьями по телефону или интернету – </a:t>
            </a: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42,5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Только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20,0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% учащихся школы часто испытывают отрицательные эмоции.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17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intwords.co.uk/wp-content/uploads/2010/11/obes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95219"/>
            <a:ext cx="2514600" cy="188747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img.dayazcdn.net/obshchestvo/03/4/zhirnyy_rebe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1" y="3945997"/>
            <a:ext cx="3886200" cy="291200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данным Российских ученых: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 мышечной работы человека снизился с 94% до 1%;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людей, ведущих малоактивный образ жизни, частота пульса на 20% выше, что приводит к быстрому изнашиванию сердца;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30-40% детей имеют избыточный вес;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51% детей вообще не бывают на улице по возвращению из школы.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Главные мировые пороки XXI века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1. Гиподинамия.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2. Накапливание отрицательных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  эмоций без физической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  разрядки.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3. Переедание.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18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Социально-значимые следствия гиподинамии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Рост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сердечно-сосудистых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заболеваний (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место в мире среди причин смертности).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Избыток свободного времени: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физически пассивного стиля поведения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курение, употребление алкоголя, наркотиков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бесконтрольное использование компьютера, телефона   </a:t>
            </a:r>
            <a:endParaRPr lang="ru-RU" dirty="0"/>
          </a:p>
        </p:txBody>
      </p:sp>
      <p:pic>
        <p:nvPicPr>
          <p:cNvPr id="4" name="Picture 5" descr="Darwinian"/>
          <p:cNvPicPr>
            <a:picLocks noChangeAspect="1" noChangeArrowheads="1"/>
          </p:cNvPicPr>
          <p:nvPr/>
        </p:nvPicPr>
        <p:blipFill>
          <a:blip r:embed="rId3"/>
          <a:srcRect l="998" t="2457" r="1164" b="18936"/>
          <a:stretch>
            <a:fillRect/>
          </a:stretch>
        </p:blipFill>
        <p:spPr bwMode="auto">
          <a:xfrm>
            <a:off x="42860" y="3581400"/>
            <a:ext cx="91011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19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nschool.3dn.ru/seminar/foto/zog.jpg"/>
          <p:cNvPicPr>
            <a:picLocks noChangeAspect="1" noChangeArrowheads="1"/>
          </p:cNvPicPr>
          <p:nvPr/>
        </p:nvPicPr>
        <p:blipFill>
          <a:blip r:embed="rId3"/>
          <a:srcRect b="3922"/>
          <a:stretch>
            <a:fillRect/>
          </a:stretch>
        </p:blipFill>
        <p:spPr bwMode="auto">
          <a:xfrm>
            <a:off x="6400801" y="4176367"/>
            <a:ext cx="2743200" cy="268163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Система формирования здоровья детей включает: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295400"/>
            <a:ext cx="838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1.Создание здоровьесберегающей образовательной среды.</a:t>
            </a:r>
          </a:p>
          <a:p>
            <a:pPr>
              <a:buNone/>
            </a:pPr>
            <a:endParaRPr lang="ru-RU" sz="23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2.Формирование здорового образа жизни (ЗОЖ) у учащихся.</a:t>
            </a:r>
          </a:p>
          <a:p>
            <a:pPr algn="just">
              <a:buNone/>
            </a:pPr>
            <a:endParaRPr lang="ru-RU" sz="23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3.Организация оздоровительной работы (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медицинское обслуживание  учащихся).</a:t>
            </a:r>
            <a:endParaRPr lang="ru-RU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404.imageshack.us/img404/34/babyoncomputer1.jpg"/>
          <p:cNvPicPr>
            <a:picLocks noChangeAspect="1" noChangeArrowheads="1"/>
          </p:cNvPicPr>
          <p:nvPr/>
        </p:nvPicPr>
        <p:blipFill>
          <a:blip r:embed="rId3"/>
          <a:srcRect t="29412"/>
          <a:stretch>
            <a:fillRect/>
          </a:stretch>
        </p:blipFill>
        <p:spPr bwMode="auto">
          <a:xfrm>
            <a:off x="4718050" y="3733800"/>
            <a:ext cx="4425950" cy="3124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Согласно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СанПиН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2.2.2./2/4/1340-03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276600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детям до 3 лет не разрешается пользоваться компьютером;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детям 3–7 лет – не более 15 минут в день, не чаще 2 раз в неделю, обязательно завершать гимнастикой для глаз;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школьники 1–5 классов – 15 минут;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школьники 5–7 классов – 20 минут;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школьники 8–9 классов – 25 минут;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школьники 10–11 классов – 30 минут </a:t>
            </a:r>
          </a:p>
          <a:p>
            <a:pPr lvl="1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 первом часу занятий и 20 минут – на втором.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80344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Оставить ребенка один на один с компьютером в Интернете, это все равно, что бросить его одного на улице большого и незнакомого города, он будет слоняться по виртуальным улицам и подворотням.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__plpcte_target" descr="getImage?photoId=456847998687&amp;photoType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53200" y="2057400"/>
            <a:ext cx="1955800" cy="1466850"/>
          </a:xfrm>
          <a:prstGeom prst="rect">
            <a:avLst/>
          </a:prstGeom>
          <a:noFill/>
          <a:ln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20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intuc.vatgia.com/vnmedia/110515164253-477-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1219200"/>
            <a:ext cx="3060700" cy="22955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Чем опасен телефон?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6019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Электромагнитные излучения сотовых телефонов приводят: 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ухудшению памяти;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повышению артериального давления;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бессоннице;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снижению иммунитета;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росту опухолевых клеток головного мозга.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Если каждый день по 3 часа слушать музыку через наушники, через 5 лет слух ухудшится на 30%. 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Чтение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SMS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сообщений способствует развитию близорукости, сухости глаз, головной боли.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Формирование зависимости от телефона (у психологов уже появились термины - “мобильная зависимость”, “SMS-мания”,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инфомания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21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1/62/341/62341544_032.jpg"/>
          <p:cNvPicPr>
            <a:picLocks noChangeAspect="1" noChangeArrowheads="1"/>
          </p:cNvPicPr>
          <p:nvPr/>
        </p:nvPicPr>
        <p:blipFill>
          <a:blip r:embed="rId3"/>
          <a:srcRect l="5797" t="7921" r="42029" b="26733"/>
          <a:stretch>
            <a:fillRect/>
          </a:stretch>
        </p:blipFill>
        <p:spPr bwMode="auto">
          <a:xfrm>
            <a:off x="5867400" y="3064043"/>
            <a:ext cx="3276600" cy="37939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Только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7,5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% учащихся курит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Средний возраст начала курения мальчиков –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11-12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лет.</a:t>
            </a:r>
          </a:p>
          <a:p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Никотиновая зависимость у подростков может возникать через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несколько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выкуренных сигарет.</a:t>
            </a:r>
          </a:p>
          <a:p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курением связана каждая пятая смерть в мире, а для людей, старше 35 лет – каждая четвертая. </a:t>
            </a:r>
          </a:p>
          <a:p>
            <a:pPr lvl="0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Курение убивает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человек в минуту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мире. </a:t>
            </a:r>
          </a:p>
          <a:p>
            <a:pPr lvl="0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России «табачная эпидемия» </a:t>
            </a:r>
          </a:p>
          <a:p>
            <a:pPr lvl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ежедневно убивает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750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человек. </a:t>
            </a:r>
          </a:p>
          <a:p>
            <a:pPr lvl="0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последние 50 лет от курения умерло </a:t>
            </a:r>
          </a:p>
          <a:p>
            <a:pPr lvl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 млн. человек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больше, чем в годы </a:t>
            </a:r>
          </a:p>
          <a:p>
            <a:pPr lvl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второй мировой войны.</a:t>
            </a:r>
          </a:p>
          <a:p>
            <a:pPr lvl="0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90% больных раком лёгких – </a:t>
            </a:r>
          </a:p>
          <a:p>
            <a:pPr lvl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заядлые курильщики.</a:t>
            </a:r>
          </a:p>
          <a:p>
            <a:pPr lvl="0"/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Табачный дым содержит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канцеро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lvl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генных  (вызывающих рак) вещества.</a:t>
            </a:r>
          </a:p>
          <a:p>
            <a:pPr lvl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22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h104.minsk.edu.by/sm_full.aspx?guid=7423"/>
          <p:cNvPicPr>
            <a:picLocks noChangeAspect="1" noChangeArrowheads="1"/>
          </p:cNvPicPr>
          <p:nvPr/>
        </p:nvPicPr>
        <p:blipFill>
          <a:blip r:embed="rId3"/>
          <a:srcRect b="6173"/>
          <a:stretch>
            <a:fillRect/>
          </a:stretch>
        </p:blipFill>
        <p:spPr bwMode="auto">
          <a:xfrm>
            <a:off x="0" y="685800"/>
            <a:ext cx="9166538" cy="579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Альтернатива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lasz-news.ru/wp-content/uploads/2013/11/1411201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373" y="3962400"/>
            <a:ext cx="4067627" cy="2895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Влияние алкоголя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Каждый пятый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14 лет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пьёт пиво.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умственно отсталых детей – дети алкоголиков и пьющих родителей.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рюмка водки снижает работоспособность на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данным ВОЗ, показатель смертности от разных причин у лиц, умеренно потребляющих алкоголь,     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4 раза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выше показателя для населения в целом.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Средняя продолжительность жизни у пьющих людей не превышает обычно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55–57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лет.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60 – 80% случаев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  знакомств подростков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  с алкоголем происходит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  при участии родителей</a:t>
            </a:r>
            <a:endParaRPr lang="ru-RU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24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motra.ru/data/img/users_imgs/31371/sm_users_img-85759.jpg"/>
          <p:cNvPicPr>
            <a:picLocks noChangeAspect="1" noChangeArrowheads="1"/>
          </p:cNvPicPr>
          <p:nvPr/>
        </p:nvPicPr>
        <p:blipFill>
          <a:blip r:embed="rId3"/>
          <a:srcRect l="3874" r="5085"/>
          <a:stretch>
            <a:fillRect/>
          </a:stretch>
        </p:blipFill>
        <p:spPr bwMode="auto">
          <a:xfrm>
            <a:off x="5050973" y="3429000"/>
            <a:ext cx="4093027" cy="3429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384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Сегодня в России 2,5 млн. наркоманов, из них</a:t>
            </a:r>
          </a:p>
          <a:p>
            <a:pPr algn="just"/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20%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школьники до 16 лет;</a:t>
            </a:r>
          </a:p>
          <a:p>
            <a:pPr algn="just"/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60%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 молодёжь 16-30 лет.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Средний возраст приобщения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к наркотикам –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15-17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лет.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352800"/>
            <a:ext cx="56388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нарушение привычного для ребенка ритма сна: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может не спать ночами, слушая музыку или просиживая за компьютером.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внезапное изменение аппетита: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может полностью отказываться от еды, потом  появляется «волчий» аппетит (чаще всего это бывает после выхода из состояния наркотического опьянения).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514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Три признака употребления ребенком наркотиков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резкие и ничем не объяснимые перепады настроения;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http://www.telefoner.ru/preview/images/16648.jpg"/>
          <p:cNvPicPr>
            <a:picLocks noChangeAspect="1" noChangeArrowheads="1"/>
          </p:cNvPicPr>
          <p:nvPr/>
        </p:nvPicPr>
        <p:blipFill>
          <a:blip r:embed="rId4"/>
          <a:srcRect b="5000"/>
          <a:stretch>
            <a:fillRect/>
          </a:stretch>
        </p:blipFill>
        <p:spPr bwMode="auto">
          <a:xfrm>
            <a:off x="6324600" y="457200"/>
            <a:ext cx="2286000" cy="21717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25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16.privet.ru/lr/090c4a556394760d445fcf8f176fd309"/>
          <p:cNvPicPr>
            <a:picLocks noChangeAspect="1" noChangeArrowheads="1"/>
          </p:cNvPicPr>
          <p:nvPr/>
        </p:nvPicPr>
        <p:blipFill>
          <a:blip r:embed="rId3"/>
          <a:srcRect l="9524"/>
          <a:stretch>
            <a:fillRect/>
          </a:stretch>
        </p:blipFill>
        <p:spPr bwMode="auto">
          <a:xfrm>
            <a:off x="6248400" y="2852591"/>
            <a:ext cx="2895600" cy="400540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Picture 2" descr="http://doska.ykt.ru/files/2013-07-31/J2yHRHB1.jpeg"/>
          <p:cNvPicPr>
            <a:picLocks noChangeAspect="1" noChangeArrowheads="1"/>
          </p:cNvPicPr>
          <p:nvPr/>
        </p:nvPicPr>
        <p:blipFill>
          <a:blip r:embed="rId4"/>
          <a:srcRect r="9804"/>
          <a:stretch>
            <a:fillRect/>
          </a:stretch>
        </p:blipFill>
        <p:spPr bwMode="auto">
          <a:xfrm>
            <a:off x="2743200" y="2971799"/>
            <a:ext cx="3505200" cy="3886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Обучающиеся узнают о здоровье и ЗОЖ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60,0% - от родителей;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52,5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- от учителей (в российских общеобразовательных школах  - 10%);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40,0% - от врачей.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static.playcast.ru/uploads/2012/09/01/3721168.png"/>
          <p:cNvPicPr>
            <a:picLocks noChangeAspect="1" noChangeArrowheads="1"/>
          </p:cNvPicPr>
          <p:nvPr/>
        </p:nvPicPr>
        <p:blipFill>
          <a:blip r:embed="rId5"/>
          <a:srcRect r="41889"/>
          <a:stretch>
            <a:fillRect/>
          </a:stretch>
        </p:blipFill>
        <p:spPr bwMode="auto">
          <a:xfrm>
            <a:off x="0" y="3068955"/>
            <a:ext cx="2971800" cy="37890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26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rum.raufr.ru/attachment.php?s=21fbca5e3fdde8418d984d9eee43ee13&amp;attachmentid=58913&amp;d=1367732272&amp;thumb=1"/>
          <p:cNvPicPr>
            <a:picLocks noChangeAspect="1" noChangeArrowheads="1"/>
          </p:cNvPicPr>
          <p:nvPr/>
        </p:nvPicPr>
        <p:blipFill>
          <a:blip r:embed="rId3"/>
          <a:srcRect r="5811"/>
          <a:stretch>
            <a:fillRect/>
          </a:stretch>
        </p:blipFill>
        <p:spPr bwMode="auto">
          <a:xfrm>
            <a:off x="5438775" y="4848224"/>
            <a:ext cx="3705225" cy="2009776"/>
          </a:xfrm>
          <a:prstGeom prst="rect">
            <a:avLst/>
          </a:prstGeom>
          <a:noFill/>
        </p:spPr>
      </p:pic>
      <p:pic>
        <p:nvPicPr>
          <p:cNvPr id="2" name="Picture 2" descr="http://www.krohamoda.ru/static/images/products/1885/3464.large.jpg"/>
          <p:cNvPicPr>
            <a:picLocks noChangeAspect="1" noChangeArrowheads="1"/>
          </p:cNvPicPr>
          <p:nvPr/>
        </p:nvPicPr>
        <p:blipFill>
          <a:blip r:embed="rId4"/>
          <a:srcRect l="20364" t="5882" r="27273" b="3922"/>
          <a:stretch>
            <a:fillRect/>
          </a:stretch>
        </p:blipFill>
        <p:spPr bwMode="auto">
          <a:xfrm>
            <a:off x="7772400" y="0"/>
            <a:ext cx="1371600" cy="3505200"/>
          </a:xfrm>
          <a:prstGeom prst="rect">
            <a:avLst/>
          </a:prstGeom>
          <a:noFill/>
        </p:spPr>
      </p:pic>
      <p:pic>
        <p:nvPicPr>
          <p:cNvPr id="4098" name="Picture 2" descr="http://matrasok.kiev.ua/assets/images/catalog/statyi/son_rebyonka/ig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34711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449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ОБРАЗ ЖИЗНИ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708932">
            <a:off x="2354879" y="593319"/>
            <a:ext cx="546883" cy="857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0170883">
            <a:off x="5800129" y="572043"/>
            <a:ext cx="496251" cy="716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609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+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57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3716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способствовать сохранению и развитию здоровья ребенка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7600" y="12192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провоцировать снижение врожденного потенциала здоровья человека, быть причиной сокращения продолжительности его жизни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ЗОЖ - привычка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338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Исследователи из университетского Колледжа в  Лондоне  выяснили, что надо около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 дней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чтобы регулярно повторяющееся определенное действие  дошло до стадии автоматизма и вошло в привычку.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вы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день Нового Года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дадите себе           зарок упражняться по утрам,                                         к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марта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вас должна сформироваться    привычка.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648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28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a119.odnoklassniki.ru/getImage?photoId=459849903774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6853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3/83/494/83494928_2031587_83457841_568.png"/>
          <p:cNvPicPr>
            <a:picLocks noChangeAspect="1" noChangeArrowheads="1"/>
          </p:cNvPicPr>
          <p:nvPr/>
        </p:nvPicPr>
        <p:blipFill>
          <a:blip r:embed="rId2"/>
          <a:srcRect t="14314" r="53409"/>
          <a:stretch>
            <a:fillRect/>
          </a:stretch>
        </p:blipFill>
        <p:spPr bwMode="auto">
          <a:xfrm>
            <a:off x="0" y="27413"/>
            <a:ext cx="4648200" cy="68305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4648199" y="1102042"/>
            <a:ext cx="4190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«Человек, занимающийся спортом, живёт на 5 лет дольше. Но эти 5 лет он должен прожить в спортзале».</a:t>
            </a:r>
          </a:p>
          <a:p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Мудрец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XXI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века </a:t>
            </a: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М. Жванецкий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ookmix.ru/notes/img/notes_1358594570.jpg"/>
          <p:cNvPicPr>
            <a:picLocks noChangeAspect="1" noChangeArrowheads="1"/>
          </p:cNvPicPr>
          <p:nvPr/>
        </p:nvPicPr>
        <p:blipFill>
          <a:blip r:embed="rId3"/>
          <a:srcRect l="21256" r="20773"/>
          <a:stretch>
            <a:fillRect/>
          </a:stretch>
        </p:blipFill>
        <p:spPr bwMode="auto">
          <a:xfrm>
            <a:off x="7467600" y="0"/>
            <a:ext cx="1676399" cy="18091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676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Создание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здоровьесберегающей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образовательной среды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52601"/>
          <a:ext cx="9144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5334000"/>
              </a:tblGrid>
              <a:tr h="32017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Цель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Средства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0178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1. Организация учебного процесса в соответствии с требованиями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СанПиН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рациональное расписание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0178">
                <a:tc vMerge="1">
                  <a:txBody>
                    <a:bodyPr/>
                    <a:lstStyle/>
                    <a:p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правильный подбор мебели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7326">
                <a:tc vMerge="1">
                  <a:txBody>
                    <a:bodyPr/>
                    <a:lstStyle/>
                    <a:p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достаточная освещенность и др.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031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2. Организация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горячего питания учащихся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2-х разовое питание в школьной столовой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0178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3. Достаточная двигательная активность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утренняя гимнастика</a:t>
                      </a:r>
                    </a:p>
                  </a:txBody>
                  <a:tcPr/>
                </a:tc>
              </a:tr>
              <a:tr h="32017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уроки физкультуры</a:t>
                      </a:r>
                    </a:p>
                  </a:txBody>
                  <a:tcPr/>
                </a:tc>
              </a:tr>
              <a:tr h="32017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физкультминутки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017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подвижные игры в перемену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017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занятия в спортивных секциях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017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4. Использование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здоровьесберегающих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технологий в обучении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индивидуальная система оценивания</a:t>
                      </a:r>
                      <a:endParaRPr lang="ru-RU" sz="18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0178">
                <a:tc v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личностно ориентированный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подход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0178">
                <a:tc v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развивающие игры и др.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ntent.foto.mail.ru/mail/tolan.skadovsk67/_answers/i-5919.jpg"/>
          <p:cNvPicPr>
            <a:picLocks noChangeAspect="1" noChangeArrowheads="1"/>
          </p:cNvPicPr>
          <p:nvPr/>
        </p:nvPicPr>
        <p:blipFill>
          <a:blip r:embed="rId3"/>
          <a:srcRect r="7710" b="21569"/>
          <a:stretch>
            <a:fillRect/>
          </a:stretch>
        </p:blipFill>
        <p:spPr bwMode="auto">
          <a:xfrm>
            <a:off x="5867401" y="2843510"/>
            <a:ext cx="3276600" cy="40144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Здоровьесберегающая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среда на уроках столярного дела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638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Здоровьесберегающие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факторы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1. Индивидуальная спец.одежда.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2. Жёсткое закрепление рабочих мест (выработка стереотипа поведения).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3. Постоянное повторение правил техники безопасности.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4. Смена видов деятельности: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тренировка переключаемости;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профилактика длительного нахождения в вынужденной позе.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5. Построение урока с двигательной нагрузкой.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6. Использование образовательных технологий: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бригадный метод работы;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работа в паре;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само- и взаимопомощь;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коллективное обсуждение оценок;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индивидуальный подход к оценке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результатов труда учащихся.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4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lay-today.ru/published/publicdata/PLAYTODAY/attachments/SC/products_pictures/deti_121003_121004_121015_121027.jpg"/>
          <p:cNvPicPr>
            <a:picLocks noChangeAspect="1" noChangeArrowheads="1"/>
          </p:cNvPicPr>
          <p:nvPr/>
        </p:nvPicPr>
        <p:blipFill>
          <a:blip r:embed="rId3"/>
          <a:srcRect r="27632"/>
          <a:stretch>
            <a:fillRect/>
          </a:stretch>
        </p:blipFill>
        <p:spPr bwMode="auto">
          <a:xfrm>
            <a:off x="7391400" y="3225338"/>
            <a:ext cx="1752600" cy="3632662"/>
          </a:xfrm>
          <a:prstGeom prst="rect">
            <a:avLst/>
          </a:prstGeom>
          <a:noFill/>
        </p:spPr>
      </p:pic>
      <p:pic>
        <p:nvPicPr>
          <p:cNvPr id="4" name="Picture 2" descr="http://cs410623.vk.me/v410623240/610c/Vipy0UmGtrg.jpg"/>
          <p:cNvPicPr>
            <a:picLocks noChangeAspect="1" noChangeArrowheads="1"/>
          </p:cNvPicPr>
          <p:nvPr/>
        </p:nvPicPr>
        <p:blipFill>
          <a:blip r:embed="rId4"/>
          <a:srcRect l="67676" t="49112" r="16162" b="3808"/>
          <a:stretch>
            <a:fillRect/>
          </a:stretch>
        </p:blipFill>
        <p:spPr bwMode="auto">
          <a:xfrm>
            <a:off x="0" y="0"/>
            <a:ext cx="1447800" cy="2590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668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Здоровьесберегающая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среда на уроках столярного дела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305800" cy="5562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3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Здоровьезатратные</a:t>
            </a: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факторы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    1. Нерегулируемые верстаки.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2. Жёсткое закрепление рабочих мест (отсутствие ротации учащихся в течении учебного года).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3. Отсутствие специально разработанных физкультминуток для использования на уроках столярного дела.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4. Отсутствие подвижных игр в перемену: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нет оборудования;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нет игровой зоны для старшеклассников.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5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im5.ru/files/1288079926_120912364_1____D__1288079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58548"/>
            <a:ext cx="2819400" cy="20839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Образ жизни на 50% определяет уровень здоровье человека.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Важность детского возраста: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75%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всех болезней человека закладывается в детские годы.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Отсутствие мотивации на ЗОЖ у современных детей: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20%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школьников совсем не интересуют вопросы о здоровом образе жизни;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данным опроса подростков, здоровье, как жизненная ценность, ставится лишь 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девятое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место.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47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Причины необходимости активного формирования ЗОЖ у детей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6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sktopwallpapers.org.ua/pic/201107/640x480/desktopwallpapers.org.ua-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75958" cy="1600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4478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2.Формирование здорового образа жизни у учащихся: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23999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48640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Цель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Средства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675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1. Мотивация детей на здоровый образ жизни(ЗОЖ)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воспитательная работа педагогов по вопросам культуры здоровья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собственный пример педагогов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2. Гигиеническое образование учащихся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воспитательная работа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5750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3. Работа с родителями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просветительская работа с родителями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48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активизация родительской помощи в проведении мероприятий с детьми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4850">
                <a:tc rowSpan="3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4. Формирование «здорового» поведения будущего взрослого на протяжении всего процесса обучения в школе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выработка у детей умений и навыков сохранения и укрепления здоровья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48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владение основами безопасного и ответственного поведения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48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умение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противостоять разрушительным для здоровья формам поведения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7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22960"/>
          <a:ext cx="9144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4038600"/>
              </a:tblGrid>
              <a:tr h="3718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Задачи 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Формы работы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160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1.Формирование ответственного  отношения к своему здоровью и здоровью окружающих, как  к важнейшей социальной ценности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уроки гигиены и здоровья при непосредственном участии детей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9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2. Закрепление гигиенических навыков и привычек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творческие конкурсы по тематике ЗОЖ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439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4. Приобщение к физической активности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деловые игры и тренинги по формированию «здорового» поведения</a:t>
                      </a:r>
                    </a:p>
                  </a:txBody>
                  <a:tcPr/>
                </a:tc>
              </a:tr>
              <a:tr h="122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3. Выработка умений и навыков сохранения и укрепления здоровья, безопасного и ответственного поведения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создание традиций проведения мероприятий, посвященных ЗОЖ</a:t>
                      </a:r>
                    </a:p>
                    <a:p>
                      <a:endParaRPr lang="ru-RU" dirty="0">
                        <a:effectLst/>
                      </a:endParaRPr>
                    </a:p>
                  </a:txBody>
                  <a:tcPr/>
                </a:tc>
              </a:tr>
              <a:tr h="943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5. Обучение противостоять разрушительным для здоровья формам поведения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Воспитательная работа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11" descr="i?id=270803172-07-72&amp;n=21"/>
          <p:cNvPicPr>
            <a:picLocks noChangeAspect="1" noChangeArrowheads="1"/>
          </p:cNvPicPr>
          <p:nvPr/>
        </p:nvPicPr>
        <p:blipFill>
          <a:blip r:embed="rId3"/>
          <a:srcRect t="21374"/>
          <a:stretch>
            <a:fillRect/>
          </a:stretch>
        </p:blipFill>
        <p:spPr bwMode="auto">
          <a:xfrm>
            <a:off x="5181600" y="5353050"/>
            <a:ext cx="3962400" cy="15049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8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05.radikal.ru/i210/1212/7c/9a34b8e29f3c.jpg"/>
          <p:cNvPicPr>
            <a:picLocks noChangeAspect="1" noChangeArrowheads="1"/>
          </p:cNvPicPr>
          <p:nvPr/>
        </p:nvPicPr>
        <p:blipFill>
          <a:blip r:embed="rId3"/>
          <a:srcRect t="7317"/>
          <a:stretch>
            <a:fillRect/>
          </a:stretch>
        </p:blipFill>
        <p:spPr bwMode="auto">
          <a:xfrm>
            <a:off x="304800" y="423332"/>
            <a:ext cx="8382000" cy="6434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Здоровый образ жизни - это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9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2797</Words>
  <PresentationFormat>Экран (4:3)</PresentationFormat>
  <Paragraphs>363</Paragraphs>
  <Slides>29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Система работы по формированию ценности здоровья и здорового образа жизни</vt:lpstr>
      <vt:lpstr>Система формирования здоровья детей включает:</vt:lpstr>
      <vt:lpstr>1. Создание здоровьесберегающей образовательной среды</vt:lpstr>
      <vt:lpstr>Здоровьесберегающая среда на уроках столярного дела</vt:lpstr>
      <vt:lpstr>Здоровьесберегающая среда на уроках столярного дела</vt:lpstr>
      <vt:lpstr>Причины необходимости активного формирования ЗОЖ у детей</vt:lpstr>
      <vt:lpstr>2.Формирование здорового образа жизни у учащихся:</vt:lpstr>
      <vt:lpstr>Воспитательная работа </vt:lpstr>
      <vt:lpstr>Здоровый образ жизни - это</vt:lpstr>
      <vt:lpstr>Формирование ЗОЖ на уроках столярного дела</vt:lpstr>
      <vt:lpstr>Формирование ЗОЖ на уроках столярного дела</vt:lpstr>
      <vt:lpstr>Перспективы направления формирования ЗОЖ у детей на уроках столярного дела</vt:lpstr>
      <vt:lpstr>По данным анкетирования обучающихся (40 учеников 6, 7, 8 и 10 классов)</vt:lpstr>
      <vt:lpstr>Слайд 14</vt:lpstr>
      <vt:lpstr>22,5% учеников умываются  реже 2 раз в день. 42,5% учащихся мало спят.</vt:lpstr>
      <vt:lpstr>Слайд 16</vt:lpstr>
      <vt:lpstr>Слайд 17</vt:lpstr>
      <vt:lpstr>По данным Российских ученых:</vt:lpstr>
      <vt:lpstr>Социально-значимые следствия гиподинамии </vt:lpstr>
      <vt:lpstr>Согласно СанПиН 2.2.2./2/4/1340-03</vt:lpstr>
      <vt:lpstr>Чем опасен телефон?</vt:lpstr>
      <vt:lpstr>Только 7,5% учащихся курит</vt:lpstr>
      <vt:lpstr>Альтернатива</vt:lpstr>
      <vt:lpstr>Влияние алкоголя</vt:lpstr>
      <vt:lpstr>Слайд 25</vt:lpstr>
      <vt:lpstr>Обучающиеся узнают о здоровье и ЗОЖ </vt:lpstr>
      <vt:lpstr>ЗОЖ - привычка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236</cp:revision>
  <dcterms:modified xsi:type="dcterms:W3CDTF">2024-07-17T10:26:23Z</dcterms:modified>
</cp:coreProperties>
</file>